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89C415-8947-4A78-A1EC-CCF3B8B81846}" type="doc">
      <dgm:prSet loTypeId="urn:microsoft.com/office/officeart/2005/8/layout/vList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BAC04FD-9380-4E2A-A007-FA9D02CC36FA}">
      <dgm:prSet phldrT="[Текст]"/>
      <dgm:spPr/>
      <dgm:t>
        <a:bodyPr/>
        <a:lstStyle/>
        <a:p>
          <a:r>
            <a:rPr lang="ru-RU" dirty="0"/>
            <a:t>Медведка</a:t>
          </a:r>
        </a:p>
      </dgm:t>
    </dgm:pt>
    <dgm:pt modelId="{9E00988E-61E9-433A-AE6D-256BA60B282C}" type="parTrans" cxnId="{A97D278A-05A9-4DC4-B3F7-FE219095692A}">
      <dgm:prSet/>
      <dgm:spPr/>
      <dgm:t>
        <a:bodyPr/>
        <a:lstStyle/>
        <a:p>
          <a:endParaRPr lang="ru-RU"/>
        </a:p>
      </dgm:t>
    </dgm:pt>
    <dgm:pt modelId="{E5B0B98A-787A-4692-BC54-AAB6B105D8BC}" type="sibTrans" cxnId="{A97D278A-05A9-4DC4-B3F7-FE219095692A}">
      <dgm:prSet/>
      <dgm:spPr/>
      <dgm:t>
        <a:bodyPr/>
        <a:lstStyle/>
        <a:p>
          <a:endParaRPr lang="ru-RU"/>
        </a:p>
      </dgm:t>
    </dgm:pt>
    <dgm:pt modelId="{15D5FA8E-55FB-46FA-9BED-1FC58AD42BFE}">
      <dgm:prSet phldrT="[Текст]"/>
      <dgm:spPr/>
      <dgm:t>
        <a:bodyPr/>
        <a:lstStyle/>
        <a:p>
          <a:r>
            <a:rPr lang="ru-RU" dirty="0"/>
            <a:t>Вид прямокрылых насекомых из семейства медведок. </a:t>
          </a:r>
        </a:p>
      </dgm:t>
    </dgm:pt>
    <dgm:pt modelId="{FDB23779-6180-46A9-8F15-207FF1A912A9}" type="parTrans" cxnId="{F9BBF6BC-5F7A-4BFD-9BA7-8A5DD17BD95E}">
      <dgm:prSet/>
      <dgm:spPr/>
      <dgm:t>
        <a:bodyPr/>
        <a:lstStyle/>
        <a:p>
          <a:endParaRPr lang="ru-RU"/>
        </a:p>
      </dgm:t>
    </dgm:pt>
    <dgm:pt modelId="{ACDD558F-72E0-4027-BBDD-7D54FE4821CA}" type="sibTrans" cxnId="{F9BBF6BC-5F7A-4BFD-9BA7-8A5DD17BD95E}">
      <dgm:prSet/>
      <dgm:spPr/>
      <dgm:t>
        <a:bodyPr/>
        <a:lstStyle/>
        <a:p>
          <a:endParaRPr lang="ru-RU"/>
        </a:p>
      </dgm:t>
    </dgm:pt>
    <dgm:pt modelId="{B5343689-8528-4A2D-B0B1-9E54293CFC8A}">
      <dgm:prSet phldrT="[Текст]"/>
      <dgm:spPr/>
      <dgm:t>
        <a:bodyPr/>
        <a:lstStyle/>
        <a:p>
          <a:r>
            <a:rPr lang="ru-RU" dirty="0"/>
            <a:t>жуки Паутинные</a:t>
          </a:r>
        </a:p>
      </dgm:t>
    </dgm:pt>
    <dgm:pt modelId="{DEF14CE3-BAAE-4699-9CF9-8F8BEC9B70DB}" type="parTrans" cxnId="{EFA7EBAF-C0FE-4EA5-862D-A0E4ACFFB785}">
      <dgm:prSet/>
      <dgm:spPr/>
      <dgm:t>
        <a:bodyPr/>
        <a:lstStyle/>
        <a:p>
          <a:endParaRPr lang="ru-RU"/>
        </a:p>
      </dgm:t>
    </dgm:pt>
    <dgm:pt modelId="{70F0F7BA-B2FB-4F88-92A4-E62FD5A3144B}" type="sibTrans" cxnId="{EFA7EBAF-C0FE-4EA5-862D-A0E4ACFFB785}">
      <dgm:prSet/>
      <dgm:spPr/>
      <dgm:t>
        <a:bodyPr/>
        <a:lstStyle/>
        <a:p>
          <a:endParaRPr lang="ru-RU"/>
        </a:p>
      </dgm:t>
    </dgm:pt>
    <dgm:pt modelId="{0FCD6860-8B52-4DEE-9443-394B55374BBB}">
      <dgm:prSet phldrT="[Текст]"/>
      <dgm:spPr/>
      <dgm:t>
        <a:bodyPr/>
        <a:lstStyle/>
        <a:p>
          <a:r>
            <a:rPr lang="ru-RU" b="0" i="0" dirty="0">
              <a:effectLst/>
              <a:latin typeface="YS Text"/>
            </a:rPr>
            <a:t>Семейство клещей из подотряда </a:t>
          </a:r>
          <a:r>
            <a:rPr lang="ru-RU" b="0" i="0" dirty="0" err="1">
              <a:effectLst/>
              <a:latin typeface="YS Text"/>
            </a:rPr>
            <a:t>Prostigmata</a:t>
          </a:r>
          <a:r>
            <a:rPr lang="ru-RU" b="0" i="0" dirty="0">
              <a:effectLst/>
              <a:latin typeface="YS Text"/>
            </a:rPr>
            <a:t> отряда </a:t>
          </a:r>
          <a:r>
            <a:rPr lang="ru-RU" b="0" i="0" dirty="0" err="1">
              <a:effectLst/>
              <a:latin typeface="YS Text"/>
            </a:rPr>
            <a:t>тромбидиформных</a:t>
          </a:r>
          <a:r>
            <a:rPr lang="ru-RU" b="0" i="0" dirty="0">
              <a:effectLst/>
              <a:latin typeface="YS Text"/>
            </a:rPr>
            <a:t>.</a:t>
          </a:r>
          <a:endParaRPr lang="ru-RU" dirty="0"/>
        </a:p>
      </dgm:t>
    </dgm:pt>
    <dgm:pt modelId="{27A669E9-E972-48B5-9736-59CEDCD07063}" type="parTrans" cxnId="{79BD8B22-C263-4CC7-B7FC-E3FFC83415AC}">
      <dgm:prSet/>
      <dgm:spPr/>
      <dgm:t>
        <a:bodyPr/>
        <a:lstStyle/>
        <a:p>
          <a:endParaRPr lang="ru-RU"/>
        </a:p>
      </dgm:t>
    </dgm:pt>
    <dgm:pt modelId="{E72F7CE6-9080-4E72-BE0A-B12A3A182FE8}" type="sibTrans" cxnId="{79BD8B22-C263-4CC7-B7FC-E3FFC83415AC}">
      <dgm:prSet/>
      <dgm:spPr/>
      <dgm:t>
        <a:bodyPr/>
        <a:lstStyle/>
        <a:p>
          <a:endParaRPr lang="ru-RU"/>
        </a:p>
      </dgm:t>
    </dgm:pt>
    <dgm:pt modelId="{041FD8CC-8717-4EC9-9F54-28EA7BF31959}" type="pres">
      <dgm:prSet presAssocID="{CD89C415-8947-4A78-A1EC-CCF3B8B81846}" presName="linear" presStyleCnt="0">
        <dgm:presLayoutVars>
          <dgm:dir/>
          <dgm:resizeHandles val="exact"/>
        </dgm:presLayoutVars>
      </dgm:prSet>
      <dgm:spPr/>
    </dgm:pt>
    <dgm:pt modelId="{32C4B7CA-027C-4181-B4A8-63DFA2480F1A}" type="pres">
      <dgm:prSet presAssocID="{CBAC04FD-9380-4E2A-A007-FA9D02CC36FA}" presName="comp" presStyleCnt="0"/>
      <dgm:spPr/>
    </dgm:pt>
    <dgm:pt modelId="{5F649179-A7EC-4811-BBD9-18013B96FC38}" type="pres">
      <dgm:prSet presAssocID="{CBAC04FD-9380-4E2A-A007-FA9D02CC36FA}" presName="box" presStyleLbl="node1" presStyleIdx="0" presStyleCnt="2"/>
      <dgm:spPr/>
    </dgm:pt>
    <dgm:pt modelId="{C14062B6-CDCF-4618-B0C3-B93E167A0459}" type="pres">
      <dgm:prSet presAssocID="{CBAC04FD-9380-4E2A-A007-FA9D02CC36FA}" presName="img" presStyleLbl="fgImgPlace1" presStyleIdx="0" presStyleCnt="2"/>
      <dgm:spPr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  <dgm:pt modelId="{A080A041-2458-4C7B-ABE4-88F8692C7C07}" type="pres">
      <dgm:prSet presAssocID="{CBAC04FD-9380-4E2A-A007-FA9D02CC36FA}" presName="text" presStyleLbl="node1" presStyleIdx="0" presStyleCnt="2">
        <dgm:presLayoutVars>
          <dgm:bulletEnabled val="1"/>
        </dgm:presLayoutVars>
      </dgm:prSet>
      <dgm:spPr/>
    </dgm:pt>
    <dgm:pt modelId="{BDA27B17-9C90-4E92-841C-9E47E4EFDEA2}" type="pres">
      <dgm:prSet presAssocID="{E5B0B98A-787A-4692-BC54-AAB6B105D8BC}" presName="spacer" presStyleCnt="0"/>
      <dgm:spPr/>
    </dgm:pt>
    <dgm:pt modelId="{A3D50CA0-F542-4272-9AF9-9C11238A7FB6}" type="pres">
      <dgm:prSet presAssocID="{B5343689-8528-4A2D-B0B1-9E54293CFC8A}" presName="comp" presStyleCnt="0"/>
      <dgm:spPr/>
    </dgm:pt>
    <dgm:pt modelId="{40CB24D7-5EBE-4895-9002-B0F71E98B987}" type="pres">
      <dgm:prSet presAssocID="{B5343689-8528-4A2D-B0B1-9E54293CFC8A}" presName="box" presStyleLbl="node1" presStyleIdx="1" presStyleCnt="2"/>
      <dgm:spPr/>
    </dgm:pt>
    <dgm:pt modelId="{2A4BEC2C-B63D-491B-8A1F-0CD8BB93D492}" type="pres">
      <dgm:prSet presAssocID="{B5343689-8528-4A2D-B0B1-9E54293CFC8A}" presName="img" presStyleLbl="fgImgPlace1" presStyleIdx="1" presStyleCnt="2"/>
      <dgm:spPr>
        <a:blipFill rotWithShape="1">
          <a:blip xmlns:r="http://schemas.openxmlformats.org/officeDocument/2006/relationships" r:embed="rId2"/>
          <a:srcRect/>
          <a:stretch>
            <a:fillRect l="-24000" r="-24000"/>
          </a:stretch>
        </a:blipFill>
      </dgm:spPr>
    </dgm:pt>
    <dgm:pt modelId="{A68B51E3-A768-4689-B80B-48A26D73F9F1}" type="pres">
      <dgm:prSet presAssocID="{B5343689-8528-4A2D-B0B1-9E54293CFC8A}" presName="text" presStyleLbl="node1" presStyleIdx="1" presStyleCnt="2">
        <dgm:presLayoutVars>
          <dgm:bulletEnabled val="1"/>
        </dgm:presLayoutVars>
      </dgm:prSet>
      <dgm:spPr/>
    </dgm:pt>
  </dgm:ptLst>
  <dgm:cxnLst>
    <dgm:cxn modelId="{36E6341F-02BA-4B66-9D21-4BE4FB14109F}" type="presOf" srcId="{B5343689-8528-4A2D-B0B1-9E54293CFC8A}" destId="{40CB24D7-5EBE-4895-9002-B0F71E98B987}" srcOrd="0" destOrd="0" presId="urn:microsoft.com/office/officeart/2005/8/layout/vList4"/>
    <dgm:cxn modelId="{79BD8B22-C263-4CC7-B7FC-E3FFC83415AC}" srcId="{B5343689-8528-4A2D-B0B1-9E54293CFC8A}" destId="{0FCD6860-8B52-4DEE-9443-394B55374BBB}" srcOrd="0" destOrd="0" parTransId="{27A669E9-E972-48B5-9736-59CEDCD07063}" sibTransId="{E72F7CE6-9080-4E72-BE0A-B12A3A182FE8}"/>
    <dgm:cxn modelId="{A0237D3E-B6B8-4A41-9EF9-8E45FB7C051D}" type="presOf" srcId="{15D5FA8E-55FB-46FA-9BED-1FC58AD42BFE}" destId="{5F649179-A7EC-4811-BBD9-18013B96FC38}" srcOrd="0" destOrd="1" presId="urn:microsoft.com/office/officeart/2005/8/layout/vList4"/>
    <dgm:cxn modelId="{1D143E5F-F603-473D-8B64-B37231BC8AE6}" type="presOf" srcId="{CBAC04FD-9380-4E2A-A007-FA9D02CC36FA}" destId="{A080A041-2458-4C7B-ABE4-88F8692C7C07}" srcOrd="1" destOrd="0" presId="urn:microsoft.com/office/officeart/2005/8/layout/vList4"/>
    <dgm:cxn modelId="{1EC34541-A0BF-480E-9DFA-7DD231B0A9B4}" type="presOf" srcId="{15D5FA8E-55FB-46FA-9BED-1FC58AD42BFE}" destId="{A080A041-2458-4C7B-ABE4-88F8692C7C07}" srcOrd="1" destOrd="1" presId="urn:microsoft.com/office/officeart/2005/8/layout/vList4"/>
    <dgm:cxn modelId="{391F8452-919A-4B7E-B827-280787DC994C}" type="presOf" srcId="{0FCD6860-8B52-4DEE-9443-394B55374BBB}" destId="{A68B51E3-A768-4689-B80B-48A26D73F9F1}" srcOrd="1" destOrd="1" presId="urn:microsoft.com/office/officeart/2005/8/layout/vList4"/>
    <dgm:cxn modelId="{A97D278A-05A9-4DC4-B3F7-FE219095692A}" srcId="{CD89C415-8947-4A78-A1EC-CCF3B8B81846}" destId="{CBAC04FD-9380-4E2A-A007-FA9D02CC36FA}" srcOrd="0" destOrd="0" parTransId="{9E00988E-61E9-433A-AE6D-256BA60B282C}" sibTransId="{E5B0B98A-787A-4692-BC54-AAB6B105D8BC}"/>
    <dgm:cxn modelId="{AA00768D-12B5-401C-A02B-34DCEBD602C5}" type="presOf" srcId="{B5343689-8528-4A2D-B0B1-9E54293CFC8A}" destId="{A68B51E3-A768-4689-B80B-48A26D73F9F1}" srcOrd="1" destOrd="0" presId="urn:microsoft.com/office/officeart/2005/8/layout/vList4"/>
    <dgm:cxn modelId="{7B77FF9C-267A-49E4-AD0F-D597B97DA71B}" type="presOf" srcId="{0FCD6860-8B52-4DEE-9443-394B55374BBB}" destId="{40CB24D7-5EBE-4895-9002-B0F71E98B987}" srcOrd="0" destOrd="1" presId="urn:microsoft.com/office/officeart/2005/8/layout/vList4"/>
    <dgm:cxn modelId="{19B222A6-F641-43C4-A97F-D13DE4916544}" type="presOf" srcId="{CD89C415-8947-4A78-A1EC-CCF3B8B81846}" destId="{041FD8CC-8717-4EC9-9F54-28EA7BF31959}" srcOrd="0" destOrd="0" presId="urn:microsoft.com/office/officeart/2005/8/layout/vList4"/>
    <dgm:cxn modelId="{EFA7EBAF-C0FE-4EA5-862D-A0E4ACFFB785}" srcId="{CD89C415-8947-4A78-A1EC-CCF3B8B81846}" destId="{B5343689-8528-4A2D-B0B1-9E54293CFC8A}" srcOrd="1" destOrd="0" parTransId="{DEF14CE3-BAAE-4699-9CF9-8F8BEC9B70DB}" sibTransId="{70F0F7BA-B2FB-4F88-92A4-E62FD5A3144B}"/>
    <dgm:cxn modelId="{F9BBF6BC-5F7A-4BFD-9BA7-8A5DD17BD95E}" srcId="{CBAC04FD-9380-4E2A-A007-FA9D02CC36FA}" destId="{15D5FA8E-55FB-46FA-9BED-1FC58AD42BFE}" srcOrd="0" destOrd="0" parTransId="{FDB23779-6180-46A9-8F15-207FF1A912A9}" sibTransId="{ACDD558F-72E0-4027-BBDD-7D54FE4821CA}"/>
    <dgm:cxn modelId="{D9FAFFF1-0F6D-425A-A592-97117BA70FC4}" type="presOf" srcId="{CBAC04FD-9380-4E2A-A007-FA9D02CC36FA}" destId="{5F649179-A7EC-4811-BBD9-18013B96FC38}" srcOrd="0" destOrd="0" presId="urn:microsoft.com/office/officeart/2005/8/layout/vList4"/>
    <dgm:cxn modelId="{716879AC-B876-4096-B080-36B81D0990F7}" type="presParOf" srcId="{041FD8CC-8717-4EC9-9F54-28EA7BF31959}" destId="{32C4B7CA-027C-4181-B4A8-63DFA2480F1A}" srcOrd="0" destOrd="0" presId="urn:microsoft.com/office/officeart/2005/8/layout/vList4"/>
    <dgm:cxn modelId="{9ADDA7D9-B01D-4059-9F8F-540AA1EA0461}" type="presParOf" srcId="{32C4B7CA-027C-4181-B4A8-63DFA2480F1A}" destId="{5F649179-A7EC-4811-BBD9-18013B96FC38}" srcOrd="0" destOrd="0" presId="urn:microsoft.com/office/officeart/2005/8/layout/vList4"/>
    <dgm:cxn modelId="{1EF2AF92-E40F-4B83-A42D-5073DC549EFC}" type="presParOf" srcId="{32C4B7CA-027C-4181-B4A8-63DFA2480F1A}" destId="{C14062B6-CDCF-4618-B0C3-B93E167A0459}" srcOrd="1" destOrd="0" presId="urn:microsoft.com/office/officeart/2005/8/layout/vList4"/>
    <dgm:cxn modelId="{7FBF1128-1256-4D78-9A4B-973C61485923}" type="presParOf" srcId="{32C4B7CA-027C-4181-B4A8-63DFA2480F1A}" destId="{A080A041-2458-4C7B-ABE4-88F8692C7C07}" srcOrd="2" destOrd="0" presId="urn:microsoft.com/office/officeart/2005/8/layout/vList4"/>
    <dgm:cxn modelId="{B9FBB5FA-FF8B-4C4D-B3BD-4779E7501C82}" type="presParOf" srcId="{041FD8CC-8717-4EC9-9F54-28EA7BF31959}" destId="{BDA27B17-9C90-4E92-841C-9E47E4EFDEA2}" srcOrd="1" destOrd="0" presId="urn:microsoft.com/office/officeart/2005/8/layout/vList4"/>
    <dgm:cxn modelId="{5F8D3ADA-9CA6-4F9F-A7CF-71ED80D83ACF}" type="presParOf" srcId="{041FD8CC-8717-4EC9-9F54-28EA7BF31959}" destId="{A3D50CA0-F542-4272-9AF9-9C11238A7FB6}" srcOrd="2" destOrd="0" presId="urn:microsoft.com/office/officeart/2005/8/layout/vList4"/>
    <dgm:cxn modelId="{59C9B2B8-377E-4386-A2F6-0C01A5FB0142}" type="presParOf" srcId="{A3D50CA0-F542-4272-9AF9-9C11238A7FB6}" destId="{40CB24D7-5EBE-4895-9002-B0F71E98B987}" srcOrd="0" destOrd="0" presId="urn:microsoft.com/office/officeart/2005/8/layout/vList4"/>
    <dgm:cxn modelId="{435205BE-54C6-4C65-BBEA-E38B3B82E5E1}" type="presParOf" srcId="{A3D50CA0-F542-4272-9AF9-9C11238A7FB6}" destId="{2A4BEC2C-B63D-491B-8A1F-0CD8BB93D492}" srcOrd="1" destOrd="0" presId="urn:microsoft.com/office/officeart/2005/8/layout/vList4"/>
    <dgm:cxn modelId="{1DCB20A3-96F7-49BE-A490-D199B05680E6}" type="presParOf" srcId="{A3D50CA0-F542-4272-9AF9-9C11238A7FB6}" destId="{A68B51E3-A768-4689-B80B-48A26D73F9F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49179-A7EC-4811-BBD9-18013B96FC38}">
      <dsp:nvSpPr>
        <dsp:cNvPr id="0" name=""/>
        <dsp:cNvSpPr/>
      </dsp:nvSpPr>
      <dsp:spPr>
        <a:xfrm>
          <a:off x="0" y="0"/>
          <a:ext cx="6181724" cy="23237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Медведка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700" kern="1200" dirty="0"/>
            <a:t>Вид прямокрылых насекомых из семейства медведок. </a:t>
          </a:r>
        </a:p>
      </dsp:txBody>
      <dsp:txXfrm>
        <a:off x="1468718" y="0"/>
        <a:ext cx="4713005" cy="2323733"/>
      </dsp:txXfrm>
    </dsp:sp>
    <dsp:sp modelId="{C14062B6-CDCF-4618-B0C3-B93E167A0459}">
      <dsp:nvSpPr>
        <dsp:cNvPr id="0" name=""/>
        <dsp:cNvSpPr/>
      </dsp:nvSpPr>
      <dsp:spPr>
        <a:xfrm>
          <a:off x="232373" y="232373"/>
          <a:ext cx="1236344" cy="185898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0CB24D7-5EBE-4895-9002-B0F71E98B987}">
      <dsp:nvSpPr>
        <dsp:cNvPr id="0" name=""/>
        <dsp:cNvSpPr/>
      </dsp:nvSpPr>
      <dsp:spPr>
        <a:xfrm>
          <a:off x="0" y="2556107"/>
          <a:ext cx="6181724" cy="23237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/>
            <a:t>жуки Паутинные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700" b="0" i="0" kern="1200" dirty="0">
              <a:effectLst/>
              <a:latin typeface="YS Text"/>
            </a:rPr>
            <a:t>Семейство клещей из подотряда </a:t>
          </a:r>
          <a:r>
            <a:rPr lang="ru-RU" sz="2700" b="0" i="0" kern="1200" dirty="0" err="1">
              <a:effectLst/>
              <a:latin typeface="YS Text"/>
            </a:rPr>
            <a:t>Prostigmata</a:t>
          </a:r>
          <a:r>
            <a:rPr lang="ru-RU" sz="2700" b="0" i="0" kern="1200" dirty="0">
              <a:effectLst/>
              <a:latin typeface="YS Text"/>
            </a:rPr>
            <a:t> отряда </a:t>
          </a:r>
          <a:r>
            <a:rPr lang="ru-RU" sz="2700" b="0" i="0" kern="1200" dirty="0" err="1">
              <a:effectLst/>
              <a:latin typeface="YS Text"/>
            </a:rPr>
            <a:t>тромбидиформных</a:t>
          </a:r>
          <a:r>
            <a:rPr lang="ru-RU" sz="2700" b="0" i="0" kern="1200" dirty="0">
              <a:effectLst/>
              <a:latin typeface="YS Text"/>
            </a:rPr>
            <a:t>.</a:t>
          </a:r>
          <a:endParaRPr lang="ru-RU" sz="2700" kern="1200" dirty="0"/>
        </a:p>
      </dsp:txBody>
      <dsp:txXfrm>
        <a:off x="1468718" y="2556107"/>
        <a:ext cx="4713005" cy="2323733"/>
      </dsp:txXfrm>
    </dsp:sp>
    <dsp:sp modelId="{2A4BEC2C-B63D-491B-8A1F-0CD8BB93D492}">
      <dsp:nvSpPr>
        <dsp:cNvPr id="0" name=""/>
        <dsp:cNvSpPr/>
      </dsp:nvSpPr>
      <dsp:spPr>
        <a:xfrm>
          <a:off x="232373" y="2788480"/>
          <a:ext cx="1236344" cy="185898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24000" r="-2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3FDA13-F539-4193-B2DE-06A4BAC4C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4A1D0FE-EF1D-4464-94C6-69DC4F167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CF586E-A9C0-45BB-92FE-A5D46B8B9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07D6-886A-4AB3-AE1E-A3F7570C9E2E}" type="datetimeFigureOut">
              <a:rPr lang="ru-RU" smtClean="0"/>
              <a:t>15.07.2023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8CCB55-6D2B-4A28-8493-095DA9010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F15D7E-DDC0-478B-892B-23974D80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577D7-79F3-41C2-9A8E-D417BC7AB6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8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8ACFDB-8D32-4FC2-87E4-C42811DB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B3CB645-B355-4E05-9FDF-22FC7A1F33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EB4026-7200-4D6C-91E9-03A39EEA2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07D6-886A-4AB3-AE1E-A3F7570C9E2E}" type="datetimeFigureOut">
              <a:rPr lang="ru-RU" smtClean="0"/>
              <a:t>15.07.2023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596A92-E22A-41C8-9E67-021F1E00D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52C52B-54D0-4852-8DEF-B7F4A1F07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577D7-79F3-41C2-9A8E-D417BC7AB6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9621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2E376F8-3ACF-4379-BBC6-3A8300163D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FF633D7-2160-40EE-966B-1A2A2E637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4FAC90-DB9C-400D-B1D2-5879FDCDA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07D6-886A-4AB3-AE1E-A3F7570C9E2E}" type="datetimeFigureOut">
              <a:rPr lang="ru-RU" smtClean="0"/>
              <a:t>15.07.2023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9925B9-467F-4278-B7DA-A5C8BA15C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42E947-B097-42D3-80BC-EEFE0A41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577D7-79F3-41C2-9A8E-D417BC7AB6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224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DCCC4F-FBA5-4D54-90C6-A69D1956E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8F867E-C1AA-4BB9-967E-1B0CE1643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398B2A-A8AA-4B8F-A9FC-759D0D15E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07D6-886A-4AB3-AE1E-A3F7570C9E2E}" type="datetimeFigureOut">
              <a:rPr lang="ru-RU" smtClean="0"/>
              <a:t>15.07.2023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B307D2-3232-479E-8D3F-E3FA6F8F0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6E7AD7-DCE4-43A9-A02B-9BDD414B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577D7-79F3-41C2-9A8E-D417BC7AB6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03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2FD67F-AC20-4B99-BCF3-A657D5C0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F3C30C-EF21-41B5-B7C0-4B6D3A0AD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F2182C-3C68-4F04-8BCD-A1CEA8F60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07D6-886A-4AB3-AE1E-A3F7570C9E2E}" type="datetimeFigureOut">
              <a:rPr lang="ru-RU" smtClean="0"/>
              <a:t>15.07.2023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5CBF5F-75EB-4D0F-A00E-DA20A1B25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91A7C4-CFA6-4C63-865B-05DA90527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577D7-79F3-41C2-9A8E-D417BC7AB6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495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77C3A1-7F58-49F8-8E2B-5A8BD3EA3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23CF7C-92E4-44BD-8407-D6270C7962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8CF326D-B365-4377-BF10-107436243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0BC3F40-E4F6-40E7-BEEB-5597D1B7C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07D6-886A-4AB3-AE1E-A3F7570C9E2E}" type="datetimeFigureOut">
              <a:rPr lang="ru-RU" smtClean="0"/>
              <a:t>15.07.2023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3EDC5A-4728-45D5-A8FE-6F6C6AFD5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9B7296-DB13-473F-893E-3FDE445C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577D7-79F3-41C2-9A8E-D417BC7AB6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309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9CFCC2-A2BF-40F5-AC3E-344FE98DD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2012B3-6F3D-4BE0-85A2-9D9026F18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43113D-0FE6-4BF1-8FB7-06F5B27C3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7D1F84-89E9-4171-9719-F77E8FB763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30A737A-579D-4739-8A62-9B6CF436E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8191DD8-7100-4E80-AAD8-DF7471B42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07D6-886A-4AB3-AE1E-A3F7570C9E2E}" type="datetimeFigureOut">
              <a:rPr lang="ru-RU" smtClean="0"/>
              <a:t>15.07.2023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94F607A-7F8A-4823-87D6-71F041179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575B449-D771-477E-A54C-89EDAAA2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577D7-79F3-41C2-9A8E-D417BC7AB6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832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6082C1-A589-4019-AD12-21C432AB1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5C216A9-E8AB-4E82-AA14-B606E328E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07D6-886A-4AB3-AE1E-A3F7570C9E2E}" type="datetimeFigureOut">
              <a:rPr lang="ru-RU" smtClean="0"/>
              <a:t>15.07.2023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34F92E3-81A2-4088-B89F-539581AC0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45CE5C3-8C6C-453D-9DB1-82028F6F6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577D7-79F3-41C2-9A8E-D417BC7AB6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843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7C28319-4D4F-4400-AFD9-4437FA11E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07D6-886A-4AB3-AE1E-A3F7570C9E2E}" type="datetimeFigureOut">
              <a:rPr lang="ru-RU" smtClean="0"/>
              <a:t>15.07.2023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4C20B8F-8878-4475-A343-B993D1873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8B5E1E-3149-426F-B6FB-02A47598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577D7-79F3-41C2-9A8E-D417BC7AB6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7283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F5D51-F5B7-4B9E-BD4D-56F08804A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19B0DB-73E6-46D1-A631-966A567D9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5DDF1F5-83BF-443B-83A8-2E5FF05E1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7E5AA0A-B62B-4EBE-841E-D48A4953D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07D6-886A-4AB3-AE1E-A3F7570C9E2E}" type="datetimeFigureOut">
              <a:rPr lang="ru-RU" smtClean="0"/>
              <a:t>15.07.2023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68C6CE-BC21-4CDE-8F19-35FDF0672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846905-A1BB-404E-BB82-734181D78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577D7-79F3-41C2-9A8E-D417BC7AB6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47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9CF582-F688-40A4-B1D9-1D06862E1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A29A55E-90A2-4FA1-A0CE-C306B4893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4FB234-BBB4-4CAA-94EC-F95F31E7C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B17FAAE-7C37-4B04-A14F-79D3EF14A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07D6-886A-4AB3-AE1E-A3F7570C9E2E}" type="datetimeFigureOut">
              <a:rPr lang="ru-RU" smtClean="0"/>
              <a:t>15.07.2023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AD3E2C-3D18-4170-9A83-1D93627EB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8BA706-278D-46F1-9A42-E38E172B1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577D7-79F3-41C2-9A8E-D417BC7AB6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9753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18F656-E480-4089-BECF-B8A543365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9E3E6D-B0D4-4E62-AEEA-43B3151D2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01960A-0DCD-4786-A9AD-FFF0356D8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207D6-886A-4AB3-AE1E-A3F7570C9E2E}" type="datetimeFigureOut">
              <a:rPr lang="ru-RU" smtClean="0"/>
              <a:t>15.07.2023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D98D3C-7F79-4B2E-A217-AF27658C9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111B10-43A2-44E1-9759-ABAE416C2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577D7-79F3-41C2-9A8E-D417BC7AB6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2182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4sF1sGP7Ok?feature=oemb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83B00A-EDEB-4BFA-93F3-9F06121A7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B410B6-2F00-4E73-90E1-6F0F14805B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Помидоры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1DA3AD8-D1A2-4E82-B132-36B10453D3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Подготовила 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ru-RU" dirty="0" err="1">
                <a:solidFill>
                  <a:schemeClr val="bg1"/>
                </a:solidFill>
              </a:rPr>
              <a:t>Гучапшева</a:t>
            </a:r>
            <a:r>
              <a:rPr lang="ru-RU" dirty="0">
                <a:solidFill>
                  <a:schemeClr val="bg1"/>
                </a:solidFill>
              </a:rPr>
              <a:t> Элина</a:t>
            </a:r>
          </a:p>
        </p:txBody>
      </p:sp>
    </p:spTree>
    <p:extLst>
      <p:ext uri="{BB962C8B-B14F-4D97-AF65-F5344CB8AC3E}">
        <p14:creationId xmlns:p14="http://schemas.microsoft.com/office/powerpoint/2010/main" val="79621783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ED35C2-57EC-461C-8139-468E9A8F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Спасибо за внимание!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947EF2-B24D-4AF1-9B52-AAFA02AED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21920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5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1D3161-C248-4D3C-B38B-F977661C7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D349DD-D566-4052-8D00-E093ABEAB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Какой самый популярный сорт томатов?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EDC13C-FF02-4B3B-AF5F-619A2792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0" i="0" dirty="0">
                <a:solidFill>
                  <a:schemeClr val="bg1"/>
                </a:solidFill>
                <a:effectLst/>
                <a:latin typeface="YS Text"/>
              </a:rPr>
              <a:t> Абсолютным лидером народного рейтинга томатов, набравшим рекордное количество голосов, становится общепризнанный и самый популярный сорт Бычье сердце !</a:t>
            </a:r>
          </a:p>
          <a:p>
            <a:pPr marL="0" indent="0">
              <a:buNone/>
            </a:pPr>
            <a:endParaRPr lang="ru-RU" b="0" i="0" dirty="0">
              <a:solidFill>
                <a:srgbClr val="000000"/>
              </a:solidFill>
              <a:effectLst/>
              <a:latin typeface="PT Sans Caption" panose="020B0603020203020204" pitchFamily="34" charset="-52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34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6EE5C5-98E6-43E5-81B7-E0322E70B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AE1F3014-50AE-4B9E-8331-144E2D2FA4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Сегодня мы рассмотрим определенный вид томатов - Бычье сердце</a:t>
            </a:r>
          </a:p>
        </p:txBody>
      </p:sp>
    </p:spTree>
    <p:extLst>
      <p:ext uri="{BB962C8B-B14F-4D97-AF65-F5344CB8AC3E}">
        <p14:creationId xmlns:p14="http://schemas.microsoft.com/office/powerpoint/2010/main" val="2025165598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F4BA5E-730D-4C9A-811D-891645C90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53E281-AC45-43F2-AB23-45AD114C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Когда созревает  Бычье сердце?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BACF54-CD9B-4562-A2FB-065C09B40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YS Text"/>
              </a:rPr>
              <a:t>«Бычье сердце» относится к среднеспелым сортам. Первые плоды созревают </a:t>
            </a:r>
            <a:r>
              <a:rPr lang="ru-RU" b="1" i="0" dirty="0">
                <a:solidFill>
                  <a:schemeClr val="bg1"/>
                </a:solidFill>
                <a:effectLst/>
                <a:latin typeface="YS Text"/>
              </a:rPr>
              <a:t>через 120—130 дней с момента появления всходов</a:t>
            </a:r>
            <a:r>
              <a:rPr lang="ru-RU" b="0" i="0" dirty="0">
                <a:solidFill>
                  <a:schemeClr val="bg1"/>
                </a:solidFill>
                <a:effectLst/>
                <a:latin typeface="YS Text"/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65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BCE6B9-ADA7-4E23-82DA-6E0D18769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D42012-9748-45D1-83A2-71636888C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 какие блюда можно добавлять  томаты?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6832C1-EEFE-4F1A-98D7-1FCDFFFF7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1371600"/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YS Text"/>
              </a:rPr>
              <a:t>Томаты </a:t>
            </a:r>
            <a:r>
              <a:rPr lang="ru-RU" b="0" i="0" dirty="0">
                <a:solidFill>
                  <a:schemeClr val="bg1">
                    <a:lumMod val="95000"/>
                  </a:schemeClr>
                </a:solidFill>
                <a:effectLst/>
                <a:latin typeface="YS Text"/>
              </a:rPr>
              <a:t>готовят </a:t>
            </a:r>
            <a:r>
              <a:rPr lang="ru-RU" b="1" i="0" dirty="0">
                <a:solidFill>
                  <a:schemeClr val="bg1">
                    <a:lumMod val="95000"/>
                  </a:schemeClr>
                </a:solidFill>
                <a:effectLst/>
                <a:latin typeface="YS Text"/>
              </a:rPr>
              <a:t>в супах, их используют для приготовления </a:t>
            </a:r>
            <a:r>
              <a:rPr lang="ru-RU" b="1" i="0" dirty="0" err="1">
                <a:solidFill>
                  <a:schemeClr val="bg1">
                    <a:lumMod val="95000"/>
                  </a:schemeClr>
                </a:solidFill>
                <a:effectLst/>
                <a:latin typeface="YS Text"/>
              </a:rPr>
              <a:t>рататуя</a:t>
            </a:r>
            <a:r>
              <a:rPr lang="ru-RU" b="1" i="0" dirty="0">
                <a:solidFill>
                  <a:schemeClr val="bg1">
                    <a:lumMod val="95000"/>
                  </a:schemeClr>
                </a:solidFill>
                <a:effectLst/>
                <a:latin typeface="YS Text"/>
              </a:rPr>
              <a:t>, пицц, бутербродов, омлетов</a:t>
            </a:r>
            <a:r>
              <a:rPr lang="ru-RU" b="0" i="0" dirty="0">
                <a:solidFill>
                  <a:schemeClr val="bg1">
                    <a:lumMod val="95000"/>
                  </a:schemeClr>
                </a:solidFill>
                <a:effectLst/>
                <a:latin typeface="YS Text"/>
              </a:rPr>
              <a:t>. Их тушат, запекают, жарят, варят, выбирайте способ готовки на свой вкус.</a:t>
            </a:r>
          </a:p>
          <a:p>
            <a:pPr algn="l"/>
            <a:r>
              <a:rPr lang="ru-RU" b="0" i="0" dirty="0">
                <a:solidFill>
                  <a:schemeClr val="bg1">
                    <a:lumMod val="95000"/>
                  </a:schemeClr>
                </a:solidFill>
                <a:effectLst/>
                <a:latin typeface="YS Text"/>
              </a:rPr>
              <a:t>Очень вкусны также и основные блюда из помидоров. Например, запеченные помидоры в тесте, маринованные помидоры, фаршированные рисом, сыром или мясом и жареные помидоры с кабачками и чесноком.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15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D3D2A3-AFFD-4523-8E5A-430CBEB4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Рецепт  Рататуя с помидорами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D49111C-A21D-4150-B28A-74118C8A1C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2050349"/>
              </p:ext>
            </p:extLst>
          </p:nvPr>
        </p:nvGraphicFramePr>
        <p:xfrm>
          <a:off x="0" y="1825627"/>
          <a:ext cx="5099901" cy="4351333"/>
        </p:xfrm>
        <a:graphic>
          <a:graphicData uri="http://schemas.openxmlformats.org/drawingml/2006/table">
            <a:tbl>
              <a:tblPr/>
              <a:tblGrid>
                <a:gridCol w="5099901">
                  <a:extLst>
                    <a:ext uri="{9D8B030D-6E8A-4147-A177-3AD203B41FA5}">
                      <a16:colId xmlns:a16="http://schemas.microsoft.com/office/drawing/2014/main" val="177741162"/>
                    </a:ext>
                  </a:extLst>
                </a:gridCol>
              </a:tblGrid>
              <a:tr h="372013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1" dirty="0">
                          <a:solidFill>
                            <a:srgbClr val="D84C00"/>
                          </a:solidFill>
                          <a:effectLst/>
                        </a:rPr>
                        <a:t>Продукты</a:t>
                      </a:r>
                      <a:endParaRPr lang="ru-RU" sz="1400" dirty="0">
                        <a:effectLst/>
                      </a:endParaRPr>
                    </a:p>
                  </a:txBody>
                  <a:tcPr marL="114348" marR="73183" marT="76232" marB="7623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012333"/>
                  </a:ext>
                </a:extLst>
              </a:tr>
              <a:tr h="265288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>
                          <a:effectLst/>
                        </a:rPr>
                        <a:t>Баклажаны - 3 шт.</a:t>
                      </a:r>
                    </a:p>
                  </a:txBody>
                  <a:tcPr marL="114348" marR="114348" marT="22870" marB="22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A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213106"/>
                  </a:ext>
                </a:extLst>
              </a:tr>
              <a:tr h="265288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>
                          <a:effectLst/>
                        </a:rPr>
                        <a:t>Кабачки - 3 шт.</a:t>
                      </a:r>
                    </a:p>
                  </a:txBody>
                  <a:tcPr marL="114348" marR="114348" marT="22870" marB="22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55396"/>
                  </a:ext>
                </a:extLst>
              </a:tr>
              <a:tr h="265288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>
                          <a:effectLst/>
                        </a:rPr>
                        <a:t>Помидоры - 4-6 шт.</a:t>
                      </a:r>
                    </a:p>
                  </a:txBody>
                  <a:tcPr marL="114348" marR="114348" marT="22870" marB="22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A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619343"/>
                  </a:ext>
                </a:extLst>
              </a:tr>
              <a:tr h="265288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>
                          <a:effectLst/>
                        </a:rPr>
                        <a:t>*</a:t>
                      </a:r>
                    </a:p>
                  </a:txBody>
                  <a:tcPr marL="114348" marR="114348" marT="22870" marB="22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360860"/>
                  </a:ext>
                </a:extLst>
              </a:tr>
              <a:tr h="265288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>
                          <a:effectLst/>
                        </a:rPr>
                        <a:t>Для соуса:</a:t>
                      </a:r>
                    </a:p>
                  </a:txBody>
                  <a:tcPr marL="114348" marR="114348" marT="22870" marB="22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A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315966"/>
                  </a:ext>
                </a:extLst>
              </a:tr>
              <a:tr h="265288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>
                          <a:effectLst/>
                        </a:rPr>
                        <a:t>Лук репчатый небольшой - 2 шт.</a:t>
                      </a:r>
                    </a:p>
                  </a:txBody>
                  <a:tcPr marL="114348" marR="114348" marT="22870" marB="22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733428"/>
                  </a:ext>
                </a:extLst>
              </a:tr>
              <a:tr h="265288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>
                          <a:effectLst/>
                        </a:rPr>
                        <a:t>Помидоры средние - 2 шт.</a:t>
                      </a:r>
                    </a:p>
                  </a:txBody>
                  <a:tcPr marL="114348" marR="114348" marT="22870" marB="22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A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815705"/>
                  </a:ext>
                </a:extLst>
              </a:tr>
              <a:tr h="265288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>
                          <a:effectLst/>
                        </a:rPr>
                        <a:t>Перец болгарский - 1 шт.</a:t>
                      </a:r>
                    </a:p>
                  </a:txBody>
                  <a:tcPr marL="114348" marR="114348" marT="22870" marB="22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103932"/>
                  </a:ext>
                </a:extLst>
              </a:tr>
              <a:tr h="265288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>
                          <a:effectLst/>
                        </a:rPr>
                        <a:t>Чеснок - 3 зубчика</a:t>
                      </a:r>
                    </a:p>
                  </a:txBody>
                  <a:tcPr marL="114348" marR="114348" marT="22870" marB="22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A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210327"/>
                  </a:ext>
                </a:extLst>
              </a:tr>
              <a:tr h="265288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>
                          <a:effectLst/>
                        </a:rPr>
                        <a:t>Базилик свежий - 2-3 веточки</a:t>
                      </a:r>
                    </a:p>
                  </a:txBody>
                  <a:tcPr marL="114348" marR="114348" marT="22870" marB="22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214481"/>
                  </a:ext>
                </a:extLst>
              </a:tr>
              <a:tr h="265288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>
                          <a:effectLst/>
                        </a:rPr>
                        <a:t>Тимьян свежий - 2-3 веточки</a:t>
                      </a:r>
                    </a:p>
                  </a:txBody>
                  <a:tcPr marL="114348" marR="114348" marT="22870" marB="22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A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130832"/>
                  </a:ext>
                </a:extLst>
              </a:tr>
              <a:tr h="265288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>
                          <a:effectLst/>
                        </a:rPr>
                        <a:t>Масло растительное - 2 ст. ложки + для смазывания овощей</a:t>
                      </a:r>
                    </a:p>
                  </a:txBody>
                  <a:tcPr marL="114348" marR="114348" marT="22870" marB="22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752955"/>
                  </a:ext>
                </a:extLst>
              </a:tr>
              <a:tr h="265288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>
                          <a:effectLst/>
                        </a:rPr>
                        <a:t>Сахар - 1 щепотка</a:t>
                      </a:r>
                    </a:p>
                  </a:txBody>
                  <a:tcPr marL="114348" marR="114348" marT="22870" marB="22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A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258505"/>
                  </a:ext>
                </a:extLst>
              </a:tr>
              <a:tr h="265288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>
                          <a:effectLst/>
                        </a:rPr>
                        <a:t>Соль - по вкусу</a:t>
                      </a:r>
                    </a:p>
                  </a:txBody>
                  <a:tcPr marL="114348" marR="114348" marT="22870" marB="22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040379"/>
                  </a:ext>
                </a:extLst>
              </a:tr>
              <a:tr h="265288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dirty="0">
                          <a:effectLst/>
                        </a:rPr>
                        <a:t>Перец черный молотый - по вкусу</a:t>
                      </a:r>
                    </a:p>
                  </a:txBody>
                  <a:tcPr marL="114348" marR="114348" marT="22870" marB="22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A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732783"/>
                  </a:ext>
                </a:extLst>
              </a:tr>
            </a:tbl>
          </a:graphicData>
        </a:graphic>
      </p:graphicFrame>
      <p:pic>
        <p:nvPicPr>
          <p:cNvPr id="5" name="Мультимедиа в Интернете 4" title="Рататуй ☆ Это так ВКУСНО!!! ☆ Овощное рагу по-провански  ☆ Запеченные овощи">
            <a:hlinkClick r:id="" action="ppaction://media"/>
            <a:extLst>
              <a:ext uri="{FF2B5EF4-FFF2-40B4-BE49-F238E27FC236}">
                <a16:creationId xmlns:a16="http://schemas.microsoft.com/office/drawing/2014/main" id="{05E7CDB4-4C41-4F83-8C0F-A188FD9BF82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602379" y="1825627"/>
            <a:ext cx="6451076" cy="378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FE4040-9F91-4482-B132-736C6C416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2019300"/>
            <a:ext cx="6457950" cy="448786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D1F9B8-AE65-4861-8836-19ED9039A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0837"/>
            <a:ext cx="6972300" cy="1335088"/>
          </a:xfrm>
        </p:spPr>
        <p:txBody>
          <a:bodyPr/>
          <a:lstStyle/>
          <a:p>
            <a:r>
              <a:rPr lang="ru-RU" dirty="0">
                <a:solidFill>
                  <a:srgbClr val="002060"/>
                </a:solidFill>
              </a:rPr>
              <a:t>Откуда взялся томат Бычье сердце?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D27B32-2C94-4573-A0A4-3C9F4FF72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6174" y="38101"/>
            <a:ext cx="4695825" cy="4121150"/>
          </a:xfrm>
        </p:spPr>
        <p:txBody>
          <a:bodyPr>
            <a:normAutofit lnSpcReduction="10000"/>
          </a:bodyPr>
          <a:lstStyle/>
          <a:p>
            <a:r>
              <a:rPr lang="ru-RU" b="0" i="0" dirty="0">
                <a:solidFill>
                  <a:srgbClr val="002060"/>
                </a:solidFill>
                <a:effectLst/>
                <a:latin typeface="YS Text"/>
              </a:rPr>
              <a:t>Томат «Бычье сердце» - крупный мясистый сорт помидоров итальянского происхождения. Все плоды обычно имеют неправильную форму, содержат меньший объём жидкости по сравнению с другими сортами и обладают сладковатым вкусом</a:t>
            </a:r>
            <a:endParaRPr lang="ru-RU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Трехмерная модель 5" descr="Томат">
                <a:extLst>
                  <a:ext uri="{FF2B5EF4-FFF2-40B4-BE49-F238E27FC236}">
                    <a16:creationId xmlns:a16="http://schemas.microsoft.com/office/drawing/2014/main" id="{F340A775-B59C-462B-B5F6-434CE00C5D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1959404"/>
                  </p:ext>
                </p:extLst>
              </p:nvPr>
            </p:nvGraphicFramePr>
            <p:xfrm>
              <a:off x="8577560" y="3534415"/>
              <a:ext cx="3075974" cy="339975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75974" cy="3399759"/>
                    </a:xfrm>
                    <a:prstGeom prst="rect">
                      <a:avLst/>
                    </a:prstGeom>
                  </am3d:spPr>
                  <am3d:camera>
                    <am3d:pos x="0" y="0" z="78807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33209" d="1000000"/>
                    <am3d:preTrans dx="0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2578647" ay="-2395708" az="-185287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Трехмерная модель 5" descr="Томат">
                <a:extLst>
                  <a:ext uri="{FF2B5EF4-FFF2-40B4-BE49-F238E27FC236}">
                    <a16:creationId xmlns:a16="http://schemas.microsoft.com/office/drawing/2014/main" id="{F340A775-B59C-462B-B5F6-434CE00C5D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77560" y="3534415"/>
                <a:ext cx="3075974" cy="33997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3342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52A4D9-5171-494B-9EE2-BEB93959C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F1B25D-357D-41CD-BD47-210EDD9A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2274" y="365125"/>
            <a:ext cx="4581525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Бывает ли аллергия на томат?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1631B1-749B-4C90-8CB4-E39369FAEF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YS Text"/>
              </a:rPr>
              <a:t>Хотя белков в составе </a:t>
            </a:r>
            <a:r>
              <a:rPr lang="ru-RU" b="1" i="0" dirty="0">
                <a:effectLst/>
                <a:latin typeface="YS Text"/>
              </a:rPr>
              <a:t>томатов</a:t>
            </a:r>
            <a:r>
              <a:rPr lang="ru-RU" b="0" i="0" dirty="0">
                <a:effectLst/>
                <a:latin typeface="YS Text"/>
              </a:rPr>
              <a:t> крайне мало, однако развитие </a:t>
            </a:r>
            <a:r>
              <a:rPr lang="ru-RU" b="1" i="0" dirty="0">
                <a:effectLst/>
                <a:latin typeface="YS Text"/>
              </a:rPr>
              <a:t>аллергии</a:t>
            </a:r>
            <a:r>
              <a:rPr lang="ru-RU" b="0" i="0" dirty="0">
                <a:effectLst/>
                <a:latin typeface="YS Text"/>
              </a:rPr>
              <a:t> </a:t>
            </a:r>
            <a:r>
              <a:rPr lang="ru-RU" b="1" i="0" dirty="0">
                <a:effectLst/>
                <a:latin typeface="YS Text"/>
              </a:rPr>
              <a:t>на</a:t>
            </a:r>
            <a:r>
              <a:rPr lang="ru-RU" b="0" i="0" dirty="0">
                <a:effectLst/>
                <a:latin typeface="YS Text"/>
              </a:rPr>
              <a:t> них вполне </a:t>
            </a:r>
            <a:r>
              <a:rPr lang="ru-RU" b="1" i="0" dirty="0">
                <a:effectLst/>
                <a:latin typeface="YS Text"/>
              </a:rPr>
              <a:t>возможно</a:t>
            </a:r>
            <a:r>
              <a:rPr lang="ru-RU" b="0" i="0" dirty="0">
                <a:effectLst/>
                <a:latin typeface="YS Text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8427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D7B016-C7DC-4997-8B08-C9CBEE06A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2B87EB-D00F-4D89-A098-6E047B083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Какие вредители едят помидоры?</a:t>
            </a:r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32444948-9258-4B1D-8918-21FEF79815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173792"/>
              </p:ext>
            </p:extLst>
          </p:nvPr>
        </p:nvGraphicFramePr>
        <p:xfrm>
          <a:off x="5762626" y="1257300"/>
          <a:ext cx="6181724" cy="4881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72077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309</Words>
  <Application>Microsoft Office PowerPoint</Application>
  <PresentationFormat>Широкоэкранный</PresentationFormat>
  <Paragraphs>37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PT Sans Caption</vt:lpstr>
      <vt:lpstr>YS Text</vt:lpstr>
      <vt:lpstr>Тема Office</vt:lpstr>
      <vt:lpstr>Помидоры</vt:lpstr>
      <vt:lpstr>Какой самый популярный сорт томатов?</vt:lpstr>
      <vt:lpstr>Презентация PowerPoint</vt:lpstr>
      <vt:lpstr>Когда созревает  Бычье сердце?</vt:lpstr>
      <vt:lpstr>В какие блюда можно добавлять  томаты?</vt:lpstr>
      <vt:lpstr>Рецепт  Рататуя с помидорами</vt:lpstr>
      <vt:lpstr>Откуда взялся томат Бычье сердце?</vt:lpstr>
      <vt:lpstr>Бывает ли аллергия на томат?</vt:lpstr>
      <vt:lpstr>Какие вредители едят помидоры?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Помидоры</dc:title>
  <dc:creator>.. ..</dc:creator>
  <cp:lastModifiedBy>.. ..</cp:lastModifiedBy>
  <cp:revision>14</cp:revision>
  <dcterms:created xsi:type="dcterms:W3CDTF">2023-07-15T07:01:25Z</dcterms:created>
  <dcterms:modified xsi:type="dcterms:W3CDTF">2023-07-15T16:20:31Z</dcterms:modified>
</cp:coreProperties>
</file>